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02" r:id="rId9"/>
    <p:sldId id="2147308101" r:id="rId10"/>
    <p:sldId id="2147308104" r:id="rId11"/>
    <p:sldId id="2147308103" r:id="rId12"/>
    <p:sldId id="2147308105" r:id="rId13"/>
    <p:sldId id="2147308108" r:id="rId14"/>
    <p:sldId id="2147308110" r:id="rId15"/>
    <p:sldId id="2147308111" r:id="rId16"/>
    <p:sldId id="2147308109" r:id="rId17"/>
    <p:sldId id="2147308112" r:id="rId18"/>
    <p:sldId id="2147308093" r:id="rId19"/>
    <p:sldId id="2147308100" r:id="rId20"/>
    <p:sldId id="2147308106" r:id="rId21"/>
    <p:sldId id="2147308113" r:id="rId22"/>
    <p:sldId id="2147308107" r:id="rId23"/>
    <p:sldId id="2147308082" r:id="rId24"/>
    <p:sldId id="2147308079" r:id="rId25"/>
    <p:sldId id="2147308094" r:id="rId26"/>
    <p:sldId id="2147308083" r:id="rId27"/>
    <p:sldId id="2147308087" r:id="rId28"/>
    <p:sldId id="2147308085" r:id="rId29"/>
    <p:sldId id="2147308084" r:id="rId30"/>
    <p:sldId id="2147308090" r:id="rId31"/>
    <p:sldId id="2147308091" r:id="rId32"/>
    <p:sldId id="2147308092" r:id="rId33"/>
    <p:sldId id="21473080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88" autoAdjust="0"/>
    <p:restoredTop sz="83304"/>
  </p:normalViewPr>
  <p:slideViewPr>
    <p:cSldViewPr snapToGrid="0">
      <p:cViewPr varScale="1">
        <p:scale>
          <a:sx n="115" d="100"/>
          <a:sy n="115" d="100"/>
        </p:scale>
        <p:origin x="82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314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lf-akraino.atlassian.net/wiki/spaces/AK/pages/725778433/Physical+AI+Blueprint+family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signalogic/Autonomous-Agents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lf-edge.atlassian.net/wiki/spaces/IA/pages/416677898/Robotics+Projects" TargetMode="External"/><Relationship Id="rId4" Type="http://schemas.openxmlformats.org/officeDocument/2006/relationships/hyperlink" Target="https://lf-akraino.atlassian.net/wiki/spaces/AK/pages/673382401/Autonomous+Agents+Networks+Blueprint+Famil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3.jpe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1.jpg"/><Relationship Id="rId10" Type="http://schemas.openxmlformats.org/officeDocument/2006/relationships/image" Target="../media/image42.emf"/><Relationship Id="rId4" Type="http://schemas.openxmlformats.org/officeDocument/2006/relationships/image" Target="../media/image33.jpeg"/><Relationship Id="rId9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hyperlink" Target="https://gizmodo.com/blackout-in-san-francisco-litters-streets-with-traffic-blocking-deactivated-waymos-20007022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v0.2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3CFAE8-3403-AEC8-2995-721EB3233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D8C-96F3-6D54-E1A8-6589219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AE1320-6922-E8AD-FE40-629A9AAA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66" y="684861"/>
            <a:ext cx="8796854" cy="5794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88A9-7C5C-69A7-C445-54D7A920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CD5-4FB7-24E0-07F0-EC324ED3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5BB0-8990-8954-A744-F679128B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7FC9C38-78BB-882A-8B6E-7B055342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7513-F818-4280-BBE8-96D79439C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B1487-2F3F-982E-1CC9-284E65D9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A74368-2B8F-BBF3-D495-5E117220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9" y="6226805"/>
            <a:ext cx="825468" cy="202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D78A7-0B74-11C6-AC5E-96F51EFC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946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A1C0-57E4-2B67-B63E-A59D6506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BD225D6-F7CF-09C3-3210-4003B3511AA4}"/>
              </a:ext>
            </a:extLst>
          </p:cNvPr>
          <p:cNvGrpSpPr/>
          <p:nvPr/>
        </p:nvGrpSpPr>
        <p:grpSpPr>
          <a:xfrm>
            <a:off x="4089187" y="764138"/>
            <a:ext cx="7656302" cy="5728101"/>
            <a:chOff x="4089187" y="764138"/>
            <a:chExt cx="7656302" cy="57281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DFB0BA-DCF0-2ED4-F308-17BCF904A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6" b="-1072"/>
            <a:stretch>
              <a:fillRect/>
            </a:stretch>
          </p:blipFill>
          <p:spPr>
            <a:xfrm>
              <a:off x="4089187" y="764138"/>
              <a:ext cx="7656302" cy="572810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626EF7-4F42-D286-B1E7-9B5FFA2ACF81}"/>
                </a:ext>
              </a:extLst>
            </p:cNvPr>
            <p:cNvSpPr/>
            <p:nvPr/>
          </p:nvSpPr>
          <p:spPr>
            <a:xfrm>
              <a:off x="4799657" y="3289993"/>
              <a:ext cx="152400" cy="116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9A0DD4-3E88-D575-A85B-0DA8F6C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19C-E75A-B9B1-1735-16A7FDE5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650E-11AE-E0AE-FD63-DEA7C7FBE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DDEE422-241E-B503-777F-1DBA169D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64E8-32C3-E4F7-3D6D-1E346DAC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CD91F-5488-8328-E497-B2EB449B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CC89C4-DFD6-0674-A616-7D0502B6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9" y="6226805"/>
            <a:ext cx="825468" cy="20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DF3FF-0CE4-90D4-1BCB-67B949F1D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228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4675-8328-575A-F51E-49B2FE3B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482743-8D28-ACD4-4907-313CF316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69" y="2675883"/>
            <a:ext cx="5055053" cy="2584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77F5D-6D2B-7847-E862-C071790B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BFCB-2FAA-E5CF-6B1C-B90F463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6656702" cy="4830269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Format and Prioritization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pre-defined, machine readable, and brief to reduce power consumption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prioritized by classification and type – emergency, safety, event, collaboration, etc.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types may be further sub-prioritized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optional text, audio, and video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local IP and non-IP; public IP when a router is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Messages contain “Action” field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allow other agents in the P2P network to act on the message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if they have sufficient model, storage, or authentication capabilities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 standards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no cross-industry standard yet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some standards may partially apply, such as SAE J2945 series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defines requirements for vehicle-to-vehicle safety systems, including alerts for emergency vehicles (EVA) and road hazards, using DSRC or C-V2X for interoperability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establishes data and message protocols for real-time warnings like Emergency Vehicle Alerts (EVA) and Roadside Alerts (RSA)</a:t>
            </a:r>
            <a:endParaRPr lang="en-US" altLang="en-US" sz="2200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and application domain communication use TCP/UDP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HTTPS and other common protocols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2A7-C07C-617F-9BDA-49023E62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94C7783-B0C9-5899-B15D-C890FEF94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F83-1C80-9ADE-FE9C-6D98B3383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1952A-C92F-681A-1F2B-664DFEA5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42D935-D25C-DC58-4B8B-41552A4A2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E43B-DFA6-9FE8-8E0B-D1B2DF6A5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920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F136-DABA-268A-B875-539A3CD4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F754-E975-3322-033D-C0CFACEF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C240-731A-A2CB-3798-F0DCC6D6F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785375"/>
            <a:ext cx="9753321" cy="1396406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>
                <a:solidFill>
                  <a:srgbClr val="000000"/>
                </a:solidFill>
              </a:rPr>
              <a:t>Message Organization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organized by classification, type, priority, size, content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emergency and safety messages are short and pre-defined to minimize data rate, power consumption, and errors (e.g. giving an automated vehicle the wrong instructions)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“Actions” field specifies handling by P2P network, for example an agent can request “Interpretation” of audio and video data by multi-modal or language models offered by another agent with advanced model capability and/or cloud connection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optional fields use standard formats such as file attachments, SMS, MIME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No cross-industry standard for this yet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B1-0534-C7A8-A416-9843F9B7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5F0A-C03B-58F3-32BE-52DA3B1B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64413-A8BE-AF6C-5F19-1D47BB25C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F0F97-CC82-47B3-35C5-754FDECC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CA7453-796A-AD3F-C22D-3D20AB19A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ABD97-A6DD-3643-C4AD-7ED4292B3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A97DBA-E72A-E7C1-32AC-3AD5BAC60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88754"/>
              </p:ext>
            </p:extLst>
          </p:nvPr>
        </p:nvGraphicFramePr>
        <p:xfrm>
          <a:off x="895918" y="2181780"/>
          <a:ext cx="9127174" cy="380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336653743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887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ification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Types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Message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Format, </a:t>
                      </a:r>
                      <a:r>
                        <a:rPr sz="900" dirty="0">
                          <a:solidFill>
                            <a:schemeClr val="tx1"/>
                          </a:solidFill>
                        </a:rPr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P2P Actions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Examples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Related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25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Immediate hazard or loss-of-control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Highest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Very 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Fixed, 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Enumerated codes only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optional fields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Follow-up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 stop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collision imminent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flood, 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fire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human in danger 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SAE J2735; IEC 61784-3; ETSI DENM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Safety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Developing or persistent unsafe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Very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Fixed, </a:t>
                      </a:r>
                      <a:r>
                        <a:rPr sz="700" dirty="0"/>
                        <a:t>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Enumerated condition types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optional numeric parameters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, Follow-up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Flood warning, o</a:t>
                      </a:r>
                      <a:r>
                        <a:rPr sz="700" dirty="0"/>
                        <a:t>bstacle detected; unsafe proximity; degraded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ISO 13849; IEC 61508; </a:t>
                      </a:r>
                      <a:r>
                        <a:rPr sz="700" dirty="0" err="1"/>
                        <a:t>PROFIsafe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306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Event Notification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Discrete operational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(data rate and protocol dependent)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</a:t>
                      </a:r>
                      <a:r>
                        <a:rPr sz="700" dirty="0"/>
                        <a:t>tructured</a:t>
                      </a:r>
                      <a:r>
                        <a:rPr lang="en-US" sz="700" dirty="0"/>
                        <a:t>, with optional fields for additional text, audio, and video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Required event cod</a:t>
                      </a:r>
                      <a:r>
                        <a:rPr lang="en-US" sz="700" dirty="0"/>
                        <a:t>e,</a:t>
                      </a:r>
                      <a:r>
                        <a:rPr sz="700" dirty="0"/>
                        <a:t> optional fields</a:t>
                      </a:r>
                      <a:r>
                        <a:rPr lang="en-US" sz="700" dirty="0"/>
                        <a:t> using standard formats such as SMS, MIME, file attachments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Route blocked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task completed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equipment 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ETSI CAM/DENM; OPC UA Events; DDS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Status / Awareness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Periodic situational or state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Short to 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State vectors, counters, identifiers; no narrative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Position update</a:t>
                      </a:r>
                      <a:r>
                        <a:rPr lang="en-US" sz="700" dirty="0"/>
                        <a:t>, </a:t>
                      </a:r>
                      <a:r>
                        <a:rPr sz="700" dirty="0"/>
                        <a:t>mode change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utilization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SAE J2945; DDS; OPC UA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Maintenance /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Health monitoring and service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to 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Diagnostic codes, key-value pairs, optional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Service reminder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error logs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calibration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IEC 62541 (OPC UA); ISO 13374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C</a:t>
                      </a:r>
                      <a:r>
                        <a:rPr lang="en-US" sz="700" dirty="0"/>
                        <a:t>ollaboration / Teamwork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Operational / functional communication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 to </a:t>
                      </a:r>
                      <a:r>
                        <a:rPr sz="700" dirty="0"/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Unstructured</a:t>
                      </a:r>
                      <a:r>
                        <a:rPr lang="en-US" sz="700" dirty="0"/>
                        <a:t>, application dependent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Instructions, follow-up, progress reports, database updates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“Please supply more of material X”, “will be offline for N hours for maintenance”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Non-Critical / Bulk Data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Operational / functional communication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Unstructured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application dependent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Files, extended logs,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Historical data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reports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reference material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39537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0244-C6E2-A8CE-8287-BC1A5DE1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333-9627-850B-69D4-BF280F22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Agents Capabilities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9A95-4C45-2D9E-1596-62FF939B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471160" cy="5563392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APIs and services for …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language and multimodal models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 and database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work together to overcome disparate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as an example, an agent may have limited on-device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gesture recognition but is unable to analyze complex images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worst case they can only record video and audio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on-device AI and autonomous operation are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default when possible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AI is used when necessary and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Human interaction is key to handle situations that are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ambiguous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urgent or unsafe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expert guidance needed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act on P2P messages based on 1) Action field contents and 2) match with their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 field maintains history of transmission chain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“Collaborative M2M messaging” and “content aware networking” are similar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5FBC-1A48-67E4-B362-DA89EBFC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7579E14-78BF-5C82-62EB-890D52182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C25DA-E81B-6F6E-D5B9-2770D34E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736E28-C948-89E9-B09D-41827314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1B9349-B979-B275-3805-F1002FC21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C5610-DD2B-18AD-D355-9BC786FA9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38604F-0C15-9872-C8C2-F30ADC422599}"/>
              </a:ext>
            </a:extLst>
          </p:cNvPr>
          <p:cNvSpPr txBox="1"/>
          <p:nvPr/>
        </p:nvSpPr>
        <p:spPr>
          <a:xfrm>
            <a:off x="8666923" y="5116040"/>
            <a:ext cx="270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Factory agents message and action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DDE6-74EF-2368-7FC2-D93F90FDF8F8}"/>
              </a:ext>
            </a:extLst>
          </p:cNvPr>
          <p:cNvSpPr txBox="1"/>
          <p:nvPr/>
        </p:nvSpPr>
        <p:spPr>
          <a:xfrm>
            <a:off x="8666803" y="2444426"/>
            <a:ext cx="415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WiFi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0D8F33-BFD1-A542-DB8F-80A861B52F89}"/>
              </a:ext>
            </a:extLst>
          </p:cNvPr>
          <p:cNvGrpSpPr/>
          <p:nvPr/>
        </p:nvGrpSpPr>
        <p:grpSpPr>
          <a:xfrm>
            <a:off x="5793068" y="740366"/>
            <a:ext cx="6011745" cy="5207532"/>
            <a:chOff x="5793068" y="740366"/>
            <a:chExt cx="6011745" cy="5207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67E29D-500B-22E6-27C6-B053814A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68" y="740366"/>
              <a:ext cx="6011745" cy="52075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603C8-99E9-4681-D391-DB42D062FCED}"/>
                </a:ext>
              </a:extLst>
            </p:cNvPr>
            <p:cNvSpPr/>
            <p:nvPr/>
          </p:nvSpPr>
          <p:spPr>
            <a:xfrm>
              <a:off x="5974454" y="1671725"/>
              <a:ext cx="1823190" cy="37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036310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18E7-5B64-FCB0-D21C-6B9A2DC6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372B41B-DB66-F5A4-53AA-E0F95A34F2F0}"/>
              </a:ext>
            </a:extLst>
          </p:cNvPr>
          <p:cNvGrpSpPr/>
          <p:nvPr/>
        </p:nvGrpSpPr>
        <p:grpSpPr>
          <a:xfrm>
            <a:off x="2072964" y="2428966"/>
            <a:ext cx="9860202" cy="3494755"/>
            <a:chOff x="2072964" y="2428966"/>
            <a:chExt cx="9860202" cy="34947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4A8794-5CD3-9000-75A7-B942FACB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64" y="2428966"/>
              <a:ext cx="9860202" cy="349475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881B70-2DDE-731B-BB97-DDBA4CF7EC38}"/>
                </a:ext>
              </a:extLst>
            </p:cNvPr>
            <p:cNvSpPr/>
            <p:nvPr/>
          </p:nvSpPr>
          <p:spPr>
            <a:xfrm>
              <a:off x="2226365" y="2498035"/>
              <a:ext cx="3558209" cy="377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ACAFDD-2933-4620-CF9B-9C1BE93F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Multimodal and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2731-11BA-FB34-6EFD-B71A70F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3912"/>
            <a:ext cx="7545125" cy="3158123"/>
          </a:xfrm>
          <a:noFill/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have wide range of language and multimodal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 have no models, or very limited ones due to few CPU cores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some agents may have cloud connection to large models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speech-to-text,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cc me with copies of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message audio”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B64D-E6DA-F62B-1D04-15E405012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2F47-B7DB-82FE-DE42-42F88451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FB714-C43D-7EF0-BD2F-E1221DC10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76ABC-1806-F9C0-A806-37D8E93B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36D39-9FF9-163B-9DD6-ABB459504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456B-85B4-5CD2-52FF-7BA4CCE15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705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6737-2AD3-DDCF-C660-A83B55B5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EBDD1D-FC9C-0376-6EC4-C8A4FC60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68" y="319899"/>
            <a:ext cx="7468787" cy="5668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58BE0-EA71-182E-0019-CB4BF4C6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Storage /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A3EA-7265-75E1-1CE5-A992609C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108392" cy="5170846"/>
          </a:xfrm>
        </p:spPr>
        <p:txBody>
          <a:bodyPr>
            <a:normAutofit fontScale="925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may or may not have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have no SSD, limited Flash mem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data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storage and database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storage, cc me with message copies”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fixed or semi-mobile agents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(e.g. laptops)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larger, heavier agents (e.g. automated vehicles)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FEAA4-B358-A38A-721C-A0036E3CE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1B20FD8-3E63-A44C-460F-2ACA11012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C9B5-0136-9C86-9216-B916BB9F8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56241-3529-5558-2F92-03F4EAD8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C52176-1D5A-F1C1-6572-BD9D58CC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D1747-CF2B-ABF3-AFBB-225480F01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048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CAED-A063-001D-9C31-96859236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C7D2-4170-BEB8-D1EA-36F891B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9CD4-A227-2BB3-B874-C49D2F11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1"/>
            <a:ext cx="7256952" cy="4972722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Linux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Ubuntu, Debian, CentOS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Kaldi or Whisper ASR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OpenCV</a:t>
            </a:r>
          </a:p>
          <a:p>
            <a:pPr>
              <a:spcBef>
                <a:spcPts val="300"/>
              </a:spcBef>
            </a:pPr>
            <a:r>
              <a:rPr lang="en-US" altLang="en-US" sz="2000" dirty="0" err="1">
                <a:solidFill>
                  <a:srgbClr val="000000"/>
                </a:solidFill>
              </a:rPr>
              <a:t>Mediashark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RTP media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highly optimized for limited CPU cores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maximize audio quality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packet repair and frame loss concealment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classify audio (voice, sound, noise) 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background noise removal (other talkers, servo motors, ambient environmental noise)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small multimodal models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Llama-4, Gemma 3, Qwen2, </a:t>
            </a:r>
            <a:r>
              <a:rPr lang="en-US" altLang="en-US" sz="1800" dirty="0" err="1">
                <a:solidFill>
                  <a:srgbClr val="000000"/>
                </a:solidFill>
              </a:rPr>
              <a:t>MiniPCM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B176-0579-6A2A-DAA9-2984A77F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4035570-2687-F8B3-9D10-AB0C72F7C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7DFC6-2414-4954-7013-62DE96B5C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A7093B-22F4-5407-1089-DB0AA41C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FC2C8-ECE2-1C2F-14ED-B38B43E83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0BC855-97F0-C21B-79A6-768ED6505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8096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7256952" cy="5187345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 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 and command line</a:t>
            </a:r>
          </a:p>
          <a:p>
            <a:pPr lvl="1"/>
            <a:r>
              <a:rPr lang="en-US" sz="1800" dirty="0"/>
              <a:t>Standard gcc/g++, Python, JavaScript, other standard development tools</a:t>
            </a:r>
          </a:p>
          <a:p>
            <a:pPr lvl="1"/>
            <a:r>
              <a:rPr lang="en-US" sz="1800" dirty="0"/>
              <a:t>in the lab connect a keyboard and display</a:t>
            </a:r>
          </a:p>
          <a:p>
            <a:pPr lvl="1"/>
            <a:r>
              <a:rPr lang="en-US" sz="1800" dirty="0"/>
              <a:t>open source development and test support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51" y="365126"/>
            <a:ext cx="3523735" cy="264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8287351" y="3511826"/>
            <a:ext cx="3135093" cy="29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8197874" y="2988651"/>
            <a:ext cx="2907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 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8197874" y="3265605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B4379F-398E-A89A-9A73-5057462BF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Additional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AFFCAD-5CEE-C825-E2A1-D9F0F27B7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fontScale="77500" lnSpcReduction="2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Technology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architecture and data flow diagrams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messaging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capabilities advertisement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models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data Storage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authentication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Kaldi or Whisper ASR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Hardware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E9680-1085-FB54-EA4E-DCCE1752B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951E-314A-C241-BACF-AB85E563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7D0-D280-6937-9CAF-534F5D00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Delivery Drone Patents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D56-837B-87FE-C5C7-18CDF79B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5019165"/>
          </a:xfrm>
        </p:spPr>
        <p:txBody>
          <a:bodyPr>
            <a:normAutofit fontScale="47500" lnSpcReduction="20000"/>
          </a:bodyPr>
          <a:lstStyle/>
          <a:p>
            <a:r>
              <a:rPr lang="en-US" sz="2600" dirty="0"/>
              <a:t>2016 - 2018</a:t>
            </a:r>
          </a:p>
          <a:p>
            <a:r>
              <a:rPr lang="en-US" sz="2600" dirty="0"/>
              <a:t>System for delivery drone fleet</a:t>
            </a:r>
          </a:p>
          <a:p>
            <a:r>
              <a:rPr lang="en-US" sz="2600" dirty="0"/>
              <a:t>Widely reported in technical press, in part</a:t>
            </a:r>
            <a:br>
              <a:rPr lang="en-US" sz="2600" dirty="0"/>
            </a:br>
            <a:r>
              <a:rPr lang="en-US" sz="2600" dirty="0"/>
              <a:t>due to somewhat humorous drawings not</a:t>
            </a:r>
            <a:br>
              <a:rPr lang="en-US" sz="2600" dirty="0"/>
            </a:br>
            <a:r>
              <a:rPr lang="en-US" sz="2600" dirty="0"/>
              <a:t>commonly found in patent submissions</a:t>
            </a:r>
          </a:p>
          <a:p>
            <a:r>
              <a:rPr lang="en-US" sz="2600" dirty="0"/>
              <a:t>Are speech and gesture recognition</a:t>
            </a:r>
            <a:br>
              <a:rPr lang="en-US" sz="2600" dirty="0"/>
            </a:br>
            <a:r>
              <a:rPr lang="en-US" sz="2600" dirty="0"/>
              <a:t>aspects of the patent enforceable ?</a:t>
            </a:r>
            <a:endParaRPr lang="en-US" sz="2600" baseline="30000" dirty="0"/>
          </a:p>
          <a:p>
            <a:pPr lvl="1"/>
            <a:r>
              <a:rPr lang="en-US" sz="1900" dirty="0"/>
              <a:t>not if there exists prior art for voice and gesture communication</a:t>
            </a:r>
            <a:br>
              <a:rPr lang="en-US" sz="1900" dirty="0"/>
            </a:br>
            <a:r>
              <a:rPr lang="en-US" sz="1900" dirty="0"/>
              <a:t>with machines</a:t>
            </a:r>
          </a:p>
          <a:p>
            <a:pPr lvl="1"/>
            <a:r>
              <a:rPr lang="en-US" sz="1900" dirty="0"/>
              <a:t>patent must be “novel”</a:t>
            </a:r>
          </a:p>
          <a:p>
            <a:pPr lvl="1"/>
            <a:r>
              <a:rPr lang="en-US" sz="1900" dirty="0"/>
              <a:t>patent must be “non-obvious” to people skilled in the industry</a:t>
            </a:r>
          </a:p>
          <a:p>
            <a:r>
              <a:rPr lang="en-US" sz="2600" dirty="0"/>
              <a:t>Methods and architecture of delivery system likely</a:t>
            </a:r>
            <a:br>
              <a:rPr lang="en-US" sz="2600" dirty="0"/>
            </a:br>
            <a:r>
              <a:rPr lang="en-US" sz="2600" dirty="0"/>
              <a:t>enforceable – although not our concern</a:t>
            </a:r>
          </a:p>
          <a:p>
            <a:r>
              <a:rPr lang="en-US" sz="2600" dirty="0"/>
              <a:t>Stanford 2015 paper</a:t>
            </a:r>
          </a:p>
          <a:p>
            <a:pPr lvl="1"/>
            <a:r>
              <a:rPr lang="en-US" sz="2000" dirty="0"/>
              <a:t>“Results show strong agreement between participants for many interaction techniques,</a:t>
            </a:r>
            <a:br>
              <a:rPr lang="en-US" sz="2000" dirty="0"/>
            </a:br>
            <a:r>
              <a:rPr lang="en-US" sz="2000" dirty="0"/>
              <a:t>as when gesturing for the drone to stop. We discovered that </a:t>
            </a:r>
            <a:r>
              <a:rPr lang="en-US" sz="2000" b="1" i="1" dirty="0"/>
              <a:t>people interact with drones</a:t>
            </a:r>
            <a:br>
              <a:rPr lang="en-US" sz="2000" b="1" i="1" dirty="0"/>
            </a:br>
            <a:r>
              <a:rPr lang="en-US" sz="2000" b="1" i="1" dirty="0"/>
              <a:t>as with a person or a pet</a:t>
            </a:r>
            <a:r>
              <a:rPr lang="en-US" sz="2000" dirty="0"/>
              <a:t>, using interpersonal gestures, such as beckoning the drone</a:t>
            </a:r>
            <a:br>
              <a:rPr lang="en-US" sz="2000" dirty="0"/>
            </a:br>
            <a:r>
              <a:rPr lang="en-US" sz="2000" dirty="0"/>
              <a:t>closer. We detail the interaction metaphors observed and offer design insights for</a:t>
            </a:r>
            <a:br>
              <a:rPr lang="en-US" sz="2000" dirty="0"/>
            </a:br>
            <a:r>
              <a:rPr lang="en-US" sz="2000" dirty="0"/>
              <a:t>human-drone interactions.”</a:t>
            </a:r>
          </a:p>
          <a:p>
            <a:r>
              <a:rPr lang="en-US" sz="2500" dirty="0"/>
              <a:t>Realistic, natural human-machine communication by voice</a:t>
            </a:r>
            <a:br>
              <a:rPr lang="en-US" sz="2500" dirty="0"/>
            </a:br>
            <a:r>
              <a:rPr lang="en-US" sz="2500" dirty="0"/>
              <a:t>and gesture has been depicted in Sci-Fi movies going</a:t>
            </a:r>
            <a:br>
              <a:rPr lang="en-US" sz="2500" dirty="0"/>
            </a:br>
            <a:r>
              <a:rPr lang="en-US" sz="2500" dirty="0"/>
              <a:t>back decades. Examples include “2001: A Space</a:t>
            </a:r>
            <a:br>
              <a:rPr lang="en-US" sz="2500" dirty="0"/>
            </a:br>
            <a:r>
              <a:rPr lang="en-US" sz="2500" dirty="0"/>
              <a:t>Odyssey” in 1968 and “iRobot” in 2004</a:t>
            </a:r>
          </a:p>
          <a:p>
            <a:r>
              <a:rPr lang="en-US" sz="2500" dirty="0"/>
              <a:t>It’s reasonable to conclude that gesture and voice</a:t>
            </a:r>
            <a:br>
              <a:rPr lang="en-US" sz="2500" dirty="0"/>
            </a:br>
            <a:r>
              <a:rPr lang="en-US" sz="2500" dirty="0"/>
              <a:t>communication with machines exists in a variety of prior</a:t>
            </a:r>
            <a:br>
              <a:rPr lang="en-US" sz="2500" dirty="0"/>
            </a:br>
            <a:r>
              <a:rPr lang="en-US" sz="2500" dirty="0"/>
              <a:t>art, is obvious and not novel, and is thus not patentable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C2D-1A4A-AD41-DAC8-D1326ADAF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2DC1CED1-A3A4-EA35-5EEF-C2678D4BE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4438-F378-BEE5-C50B-3B02737F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A4BE-8A02-7728-4D39-760320F4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7DC580-EC7F-11A3-1BD0-E2F60FE8B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879D2-7472-9B75-B72B-75961C1E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90421-C603-E9AA-B166-43E437C7F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27" y="2050263"/>
            <a:ext cx="2695636" cy="1863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9198A-454E-3445-4EB1-4A3903C8D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31" y="309917"/>
            <a:ext cx="3512264" cy="164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BDEC3-2D4C-8433-D56C-49D330210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7402" y="4025393"/>
            <a:ext cx="2715193" cy="236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0FFDB-0BB7-E407-994D-4BD435D625A3}"/>
              </a:ext>
            </a:extLst>
          </p:cNvPr>
          <p:cNvSpPr txBox="1"/>
          <p:nvPr/>
        </p:nvSpPr>
        <p:spPr>
          <a:xfrm>
            <a:off x="7469385" y="1734770"/>
            <a:ext cx="1322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Drawing excerpts from Amazon delivery drone patents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6B95D-40DC-CDC8-28C8-72F424A4B98A}"/>
              </a:ext>
            </a:extLst>
          </p:cNvPr>
          <p:cNvSpPr txBox="1"/>
          <p:nvPr/>
        </p:nvSpPr>
        <p:spPr>
          <a:xfrm>
            <a:off x="7121351" y="4199792"/>
            <a:ext cx="2221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“Drone &amp; Me: An Exploration Into Natural Human-Drone Interaction”, Stanford CS Dept, 2015, https://hci.stanford.edu/publications/2015/gestures/paper116.pdf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D218C-8E87-DBE3-6540-F5A4E9191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42" y="1244374"/>
            <a:ext cx="1714021" cy="231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C61B02-ED1A-EDF9-38BA-FEE0F7351C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90" y="4454663"/>
            <a:ext cx="1964656" cy="1316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A60CB-BB41-B6E6-E1F5-FD43AFE0C6D0}"/>
              </a:ext>
            </a:extLst>
          </p:cNvPr>
          <p:cNvSpPr txBox="1"/>
          <p:nvPr/>
        </p:nvSpPr>
        <p:spPr>
          <a:xfrm>
            <a:off x="6841656" y="3137564"/>
            <a:ext cx="106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2001: A Space Odyssey, 1968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7A3F6-A0A4-85ED-D63C-6329ED093C81}"/>
              </a:ext>
            </a:extLst>
          </p:cNvPr>
          <p:cNvSpPr txBox="1"/>
          <p:nvPr/>
        </p:nvSpPr>
        <p:spPr>
          <a:xfrm>
            <a:off x="6914910" y="5507752"/>
            <a:ext cx="857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iRobot, 2004</a:t>
            </a:r>
          </a:p>
        </p:txBody>
      </p:sp>
    </p:spTree>
    <p:extLst>
      <p:ext uri="{BB962C8B-B14F-4D97-AF65-F5344CB8AC3E}">
        <p14:creationId xmlns:p14="http://schemas.microsoft.com/office/powerpoint/2010/main" val="199836114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BAAA-DF08-E816-B3D1-3969995E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13AE-4ABD-0966-A2C3-5C8FFD23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79FD-7D7D-AA04-2DFE-C629EFEC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Github page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  <a:hlinkClick r:id="rId2"/>
              </a:rPr>
              <a:t>https://github.com/signalogic/Autonomous-Agents-Networks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Akraino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Physical AI Blueprint Family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3"/>
              </a:rPr>
              <a:t>https://lf-akraino.atlassian.net/wiki/spaces/AK/pages/725778433/Physical+AI+Blueprint+family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Autonomous Agents Networks Blueprint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4"/>
              </a:rPr>
              <a:t>https://lf-akraino.atlassian.net/wiki/spaces/AK/pages/673382401/Autonomous+Agents+Networks+Blueprint+Family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</a:t>
            </a:r>
            <a:r>
              <a:rPr lang="en-US" altLang="en-US" sz="4800" dirty="0" err="1">
                <a:solidFill>
                  <a:srgbClr val="000000"/>
                </a:solidFill>
              </a:rPr>
              <a:t>InfiEdge</a:t>
            </a:r>
            <a:r>
              <a:rPr lang="en-US" altLang="en-US" sz="4800" dirty="0">
                <a:solidFill>
                  <a:srgbClr val="000000"/>
                </a:solidFill>
              </a:rPr>
              <a:t> AI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Workstream 6 Robotics Projects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100" dirty="0">
                <a:solidFill>
                  <a:srgbClr val="000000"/>
                </a:solidFill>
                <a:hlinkClick r:id="rId5"/>
              </a:rPr>
              <a:t>https://lf-edge.atlassian.net/wiki/spaces/IA/pages/416677898/Robotics+Projects</a:t>
            </a:r>
            <a:endParaRPr lang="en-US" altLang="en-US" sz="21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9ACD-B975-7A08-F755-BEDC96A86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5AE2ED8-1E66-D036-4C09-F1D4986A0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DA40-378D-72C6-1FE8-2032AF856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C39D40-17F0-8AFA-E5A7-B91364FBC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ECCB0-E76A-2872-FB5D-1D3D91A16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2B32F-00CB-52FB-E5E2-F0133E0FDB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92298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7A2-D86D-EB30-DCF2-4B5B4F9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0F66-DB54-492E-6C48-916F1B9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5C99-36AC-35B2-D6DD-D04F6426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6CAA-4D89-BC92-3B81-AEA6BA44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B5919D96-349A-ABA9-5675-F6C077F3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F27E-79B5-4326-1379-92D3646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CF19A-21AB-D174-0993-E333D8E9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5E146-D7FB-1961-CD47-C4519252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E73A0-D6CA-9987-CBDF-6B52C0F31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765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AAN is about physical agents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 example</a:t>
            </a:r>
            <a:br>
              <a:rPr lang="en-US" sz="2100" dirty="0"/>
            </a:br>
            <a:r>
              <a:rPr lang="en-US" sz="2100" dirty="0"/>
              <a:t>a car might have a humanoid driver (even if the</a:t>
            </a:r>
            <a:br>
              <a:rPr lang="en-US" sz="2100" dirty="0"/>
            </a:br>
            <a:r>
              <a:rPr lang="en-US" sz="2100" dirty="0"/>
              <a:t>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of confusion in using the term</a:t>
            </a:r>
            <a:br>
              <a:rPr lang="en-US" sz="2100" dirty="0"/>
            </a:br>
            <a:r>
              <a:rPr lang="en-US" sz="2100" dirty="0"/>
              <a:t>“agents”, as “machines” will inevitably become</a:t>
            </a:r>
            <a:br>
              <a:rPr lang="en-US" sz="2100" dirty="0"/>
            </a:br>
            <a:r>
              <a:rPr lang="en-US" sz="2100" dirty="0"/>
              <a:t>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agent-agent interaction includes “M2M” standards and protocols (machine-machine communication)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35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 with humanoid driver, 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842DF3-A14C-1229-E91C-932FEF66B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7488633" cy="516668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millions of agents must …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power outages should not </a:t>
            </a:r>
            <a:r>
              <a:rPr lang="en-US" altLang="en-US" sz="1900" dirty="0">
                <a:solidFill>
                  <a:srgbClr val="000000"/>
                </a:solidFill>
                <a:hlinkClick r:id="rId2"/>
              </a:rPr>
              <a:t>immobilize AVs in the streets</a:t>
            </a:r>
            <a:r>
              <a:rPr lang="en-US" altLang="en-US" sz="1900" dirty="0">
                <a:solidFill>
                  <a:srgbClr val="000000"/>
                </a:solidFill>
              </a:rPr>
              <a:t> </a:t>
            </a:r>
            <a:r>
              <a:rPr lang="en-US" altLang="en-US" sz="1900" baseline="30000" dirty="0">
                <a:solidFill>
                  <a:srgbClr val="000000"/>
                </a:solidFill>
              </a:rPr>
              <a:t>2</a:t>
            </a:r>
            <a:r>
              <a:rPr lang="en-US" altLang="en-US" sz="1900" dirty="0">
                <a:solidFill>
                  <a:srgbClr val="000000"/>
                </a:solidFill>
              </a:rPr>
              <a:t>, forklifts in factories, robots helping elderly patients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maximize energy efficiency, distributed intelligence, teamwork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teamwork and human safety are top priorities</a:t>
            </a:r>
          </a:p>
          <a:p>
            <a:pPr marL="640080" lvl="1" indent="-182880"/>
            <a:r>
              <a:rPr lang="en-US" altLang="en-US" sz="22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teamwork leads to better decision making – “another set of eyes”, collective experience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open source software, small form-factor hardware, new DNN</a:t>
            </a:r>
            <a:r>
              <a:rPr lang="en-US" altLang="en-US" sz="2200" baseline="30000" dirty="0">
                <a:solidFill>
                  <a:srgbClr val="000000"/>
                </a:solidFill>
              </a:rPr>
              <a:t>1</a:t>
            </a:r>
            <a:r>
              <a:rPr lang="en-US" altLang="en-US" sz="2200" dirty="0">
                <a:solidFill>
                  <a:srgbClr val="000000"/>
                </a:solidFill>
              </a:rPr>
              <a:t> training methods, and 3GPP and IEEE P2P communication standards are</a:t>
            </a:r>
            <a:br>
              <a:rPr lang="en-US" altLang="en-US" sz="2200" dirty="0">
                <a:solidFill>
                  <a:srgbClr val="000000"/>
                </a:solidFill>
              </a:rPr>
            </a:br>
            <a:r>
              <a:rPr lang="en-US" altLang="en-US" sz="2200" dirty="0">
                <a:solidFill>
                  <a:srgbClr val="000000"/>
                </a:solidFill>
              </a:rPr>
              <a:t>areas of emerging R&amp;D and innovation</a:t>
            </a:r>
          </a:p>
          <a:p>
            <a:pPr marL="182880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“incompatible moats” are problematic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they make less money when intelligence is decentralized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not their top priority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more difficult to recruit </a:t>
            </a:r>
            <a:r>
              <a:rPr lang="en-US" altLang="en-US" sz="2200" dirty="0" err="1">
                <a:solidFill>
                  <a:srgbClr val="000000"/>
                </a:solidFill>
              </a:rPr>
              <a:t>BigAI</a:t>
            </a:r>
            <a:r>
              <a:rPr lang="en-US" altLang="en-US" sz="2200" dirty="0">
                <a:solidFill>
                  <a:srgbClr val="000000"/>
                </a:solidFill>
              </a:rPr>
              <a:t> contributors to telecom and edge-centric blueprints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62BCD5-E14E-6F58-02A8-9E624AE69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1840019" y="5567060"/>
            <a:ext cx="633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  <a:br>
              <a:rPr lang="en-US" sz="1000" dirty="0"/>
            </a:br>
            <a:r>
              <a:rPr lang="en-US" sz="1000" baseline="30000" dirty="0"/>
              <a:t>2</a:t>
            </a:r>
            <a:r>
              <a:rPr lang="en-US" sz="1000" dirty="0"/>
              <a:t> https://gizmodo.com/blackout-in-san-francisco-litters-streets-with-traffic-blocking-deactivated-waymos-2000702290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19F0E-8EC5-C565-99A4-F05C1D0C9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Industrial use cases</a:t>
            </a:r>
          </a:p>
          <a:p>
            <a:pPr lvl="1"/>
            <a:r>
              <a:rPr lang="en-US" sz="2400" dirty="0"/>
              <a:t>manufacturing</a:t>
            </a:r>
          </a:p>
          <a:p>
            <a:pPr lvl="1"/>
            <a:r>
              <a:rPr lang="en-US" sz="2400" dirty="0"/>
              <a:t>mobile delivery and roadside (cleaning, driver assistance)</a:t>
            </a:r>
          </a:p>
          <a:p>
            <a:pPr lvl="1"/>
            <a:r>
              <a:rPr lang="en-US" sz="2400" dirty="0"/>
              <a:t>construction</a:t>
            </a:r>
          </a:p>
          <a:p>
            <a:pPr lvl="1"/>
            <a:r>
              <a:rPr lang="en-US" sz="2400" dirty="0"/>
              <a:t>agriculture</a:t>
            </a:r>
          </a:p>
          <a:p>
            <a:r>
              <a:rPr lang="en-US" sz="3200" dirty="0"/>
              <a:t>P2P (peer-to-peer) communication</a:t>
            </a:r>
            <a:endParaRPr lang="en-US" sz="3200" baseline="30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inter-agent (direct) using PC5 </a:t>
            </a:r>
            <a:r>
              <a:rPr lang="en-US" sz="2400" dirty="0" err="1"/>
              <a:t>sidelink</a:t>
            </a:r>
            <a:r>
              <a:rPr lang="en-US" sz="2400" dirty="0"/>
              <a:t>, </a:t>
            </a:r>
            <a:r>
              <a:rPr lang="en-US" sz="2400" dirty="0" err="1"/>
              <a:t>HaLow</a:t>
            </a:r>
            <a:r>
              <a:rPr lang="en-US" sz="2400" dirty="0"/>
              <a:t> 802.11ah, </a:t>
            </a:r>
            <a:r>
              <a:rPr lang="en-US" sz="2400" dirty="0" err="1"/>
              <a:t>LoRa+LoRaWAN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DSRC</a:t>
            </a:r>
            <a:r>
              <a:rPr lang="en-US" sz="2400" baseline="30000" dirty="0"/>
              <a:t>1 </a:t>
            </a:r>
            <a:r>
              <a:rPr lang="en-US" sz="2400" dirty="0"/>
              <a:t>IEEE 802.11x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relay via cellular and satcom networks using C-V2X and PC5-NTN relay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high MHz to mid GHz bands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free spectrum bands, for example band formerly used by cordless</a:t>
            </a:r>
            <a:br>
              <a:rPr lang="en-US" sz="2200" dirty="0"/>
            </a:br>
            <a:r>
              <a:rPr lang="en-US" sz="2200" dirty="0"/>
              <a:t>phones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C-V2X and DSRC use 5.9 GHz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sometimes known as “mobile </a:t>
            </a:r>
            <a:r>
              <a:rPr lang="en-US" sz="2200" dirty="0" err="1"/>
              <a:t>WiFi</a:t>
            </a:r>
            <a:r>
              <a:rPr lang="en-US" sz="2200" dirty="0"/>
              <a:t>”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short, low-power, codified emergency and safety messages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optional text and low bitrate audio and video, depending on</a:t>
            </a:r>
            <a:br>
              <a:rPr lang="en-US" sz="2400" dirty="0"/>
            </a:br>
            <a:r>
              <a:rPr lang="en-US" sz="2400" dirty="0"/>
              <a:t>agent compute capacity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8927056" y="2115110"/>
            <a:ext cx="124235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PC5 </a:t>
            </a:r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F0409B-CFCA-5956-384A-B61277F53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2121438">
            <a:off x="8709910" y="4832463"/>
            <a:ext cx="1251141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547C8-37D7-7139-5ED6-0C610D8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3" y="33700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5F918E5-4D5A-19BF-BED5-A3BC132809B2}"/>
              </a:ext>
            </a:extLst>
          </p:cNvPr>
          <p:cNvSpPr/>
          <p:nvPr/>
        </p:nvSpPr>
        <p:spPr>
          <a:xfrm rot="1385676">
            <a:off x="7999643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7C7E9A9-511F-8CFE-4DDC-8A9420C2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0067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602AE4A7-25B8-1807-90D1-6A91BEACCA71}"/>
              </a:ext>
            </a:extLst>
          </p:cNvPr>
          <p:cNvSpPr/>
          <p:nvPr/>
        </p:nvSpPr>
        <p:spPr>
          <a:xfrm rot="20580297">
            <a:off x="5983787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Use cases</a:t>
            </a:r>
          </a:p>
          <a:p>
            <a:pPr lvl="1"/>
            <a:r>
              <a:rPr lang="en-US" sz="2400" dirty="0"/>
              <a:t>flood prediction, detection, and rescue</a:t>
            </a:r>
          </a:p>
          <a:p>
            <a:pPr lvl="1"/>
            <a:r>
              <a:rPr lang="en-US" sz="2400" dirty="0"/>
              <a:t>first responder machine assistants</a:t>
            </a:r>
          </a:p>
          <a:p>
            <a:pPr lvl="1"/>
            <a:r>
              <a:rPr lang="en-US" sz="2400" dirty="0"/>
              <a:t>proximate machine safety</a:t>
            </a:r>
          </a:p>
          <a:p>
            <a:r>
              <a:rPr lang="en-US" sz="3200" dirty="0"/>
              <a:t>Audio and visual interaction</a:t>
            </a:r>
            <a:endParaRPr lang="en-US" sz="3200" baseline="30000" dirty="0"/>
          </a:p>
          <a:p>
            <a:pPr lvl="1"/>
            <a:r>
              <a:rPr lang="en-US" sz="2400" dirty="0"/>
              <a:t>small multimodal models</a:t>
            </a:r>
          </a:p>
          <a:p>
            <a:pPr lvl="1"/>
            <a:r>
              <a:rPr lang="en-US" sz="2400" dirty="0"/>
              <a:t>apps supported but not required, we assume</a:t>
            </a:r>
            <a:br>
              <a:rPr lang="en-US" sz="2400" dirty="0"/>
            </a:br>
            <a:r>
              <a:rPr lang="en-US" sz="2400" dirty="0"/>
              <a:t>unreliable or unavailable cloud connection</a:t>
            </a:r>
          </a:p>
          <a:p>
            <a:pPr lvl="1"/>
            <a:r>
              <a:rPr lang="en-US" sz="2400" dirty="0"/>
              <a:t>very small form-factor devices (e.g. pico ITX)</a:t>
            </a:r>
          </a:p>
          <a:p>
            <a:pPr lvl="1"/>
            <a:r>
              <a:rPr lang="en-US" sz="2400" dirty="0"/>
              <a:t>background noise, urgent or stressed voice</a:t>
            </a:r>
            <a:br>
              <a:rPr lang="en-US" sz="2400" dirty="0"/>
            </a:br>
            <a:r>
              <a:rPr lang="en-US" sz="2400" dirty="0"/>
              <a:t>input, and background talkers</a:t>
            </a:r>
          </a:p>
          <a:p>
            <a:pPr lvl="1"/>
            <a:r>
              <a:rPr lang="en-US" sz="2400" dirty="0"/>
              <a:t>machine noise from servo motor and other</a:t>
            </a:r>
            <a:br>
              <a:rPr lang="en-US" sz="2400" dirty="0"/>
            </a:br>
            <a:r>
              <a:rPr lang="en-US" sz="24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9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 from Amazon delivery drone patent (see Supplemental slides for more information)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D4D898-4560-683D-71E5-E6C1307957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between agents, relay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over cell and 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local IP, non-IP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 …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1F515-66DE-51A6-5186-9D763ABBF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0824345" cy="4830269"/>
          </a:xfrm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or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authenticating human-agent interaction expected to be extremely difficult problem 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potential risks include 1) “spoofing”; i.e. humans giving agents fake or harmful instructions and 2) physical obstruction or damage to agents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agent-agent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233358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9203B-E24D-6E99-6D6E-DCE2E2A26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2" y="6107108"/>
            <a:ext cx="1303310" cy="32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148397</TotalTime>
  <Words>4010</Words>
  <Application>Microsoft Office PowerPoint</Application>
  <PresentationFormat>Widescreen</PresentationFormat>
  <Paragraphs>536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Key Technologies</vt:lpstr>
      <vt:lpstr>Technology Challenges</vt:lpstr>
      <vt:lpstr>Technology – Architecture Diagram</vt:lpstr>
      <vt:lpstr>Technology – Data Flow Diagram</vt:lpstr>
      <vt:lpstr>Technology – Messaging</vt:lpstr>
      <vt:lpstr>Technology – Messaging, cont.</vt:lpstr>
      <vt:lpstr>Technology – Agents Capabilities Advertisement</vt:lpstr>
      <vt:lpstr>Technology – Multimodal and Language Models</vt:lpstr>
      <vt:lpstr>Technology – Data Storage / Database</vt:lpstr>
      <vt:lpstr>Software Components</vt:lpstr>
      <vt:lpstr>Hardware Examples</vt:lpstr>
      <vt:lpstr>Supplemental I</vt:lpstr>
      <vt:lpstr>Amazon Delivery Drone Patents</vt:lpstr>
      <vt:lpstr>Additional Info</vt:lpstr>
      <vt:lpstr>Supplemental II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Company>Signalogic, 1Finity, Sansa / Madya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Agents Networks Blueprint overview</dc:title>
  <dc:subject>preparation for blueprint incubation review</dc:subject>
  <dc:creator>Jeff Brower</dc:creator>
  <cp:keywords/>
  <dc:description>AAN Blueprint material</dc:description>
  <cp:lastModifiedBy>jeffrey brower</cp:lastModifiedBy>
  <cp:revision>596</cp:revision>
  <dcterms:created xsi:type="dcterms:W3CDTF">2017-07-27T01:24:04Z</dcterms:created>
  <dcterms:modified xsi:type="dcterms:W3CDTF">2025-12-26T19:10:22Z</dcterms:modified>
  <cp:category>LF Edge 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